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64" r:id="rId4"/>
    <p:sldId id="258" r:id="rId5"/>
    <p:sldId id="259" r:id="rId6"/>
    <p:sldId id="260" r:id="rId7"/>
    <p:sldId id="261" r:id="rId8"/>
    <p:sldId id="263" r:id="rId9"/>
    <p:sldId id="262" r:id="rId10"/>
    <p:sldId id="301" r:id="rId11"/>
    <p:sldId id="302" r:id="rId12"/>
    <p:sldId id="303" r:id="rId13"/>
    <p:sldId id="292" r:id="rId14"/>
    <p:sldId id="293" r:id="rId15"/>
    <p:sldId id="294" r:id="rId16"/>
    <p:sldId id="295" r:id="rId17"/>
    <p:sldId id="296" r:id="rId18"/>
    <p:sldId id="297" r:id="rId19"/>
    <p:sldId id="298" r:id="rId20"/>
    <p:sldId id="299" r:id="rId21"/>
    <p:sldId id="300" r:id="rId22"/>
    <p:sldId id="304" r:id="rId23"/>
    <p:sldId id="305" r:id="rId24"/>
    <p:sldId id="306" r:id="rId25"/>
    <p:sldId id="265" r:id="rId26"/>
    <p:sldId id="266" r:id="rId27"/>
    <p:sldId id="268" r:id="rId28"/>
    <p:sldId id="269" r:id="rId29"/>
    <p:sldId id="270" r:id="rId30"/>
    <p:sldId id="271" r:id="rId31"/>
    <p:sldId id="272" r:id="rId32"/>
    <p:sldId id="273" r:id="rId33"/>
    <p:sldId id="274" r:id="rId34"/>
    <p:sldId id="275" r:id="rId35"/>
    <p:sldId id="276" r:id="rId36"/>
    <p:sldId id="277" r:id="rId37"/>
    <p:sldId id="280" r:id="rId38"/>
    <p:sldId id="281" r:id="rId39"/>
    <p:sldId id="282" r:id="rId40"/>
    <p:sldId id="278" r:id="rId41"/>
    <p:sldId id="2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EADCF6-F462-49BC-B7CD-58F122C094F4}">
          <p14:sldIdLst>
            <p14:sldId id="256"/>
            <p14:sldId id="257"/>
            <p14:sldId id="264"/>
            <p14:sldId id="258"/>
            <p14:sldId id="259"/>
            <p14:sldId id="260"/>
            <p14:sldId id="261"/>
            <p14:sldId id="263"/>
            <p14:sldId id="262"/>
            <p14:sldId id="301"/>
            <p14:sldId id="302"/>
            <p14:sldId id="303"/>
            <p14:sldId id="292"/>
            <p14:sldId id="293"/>
            <p14:sldId id="294"/>
            <p14:sldId id="295"/>
            <p14:sldId id="296"/>
            <p14:sldId id="297"/>
            <p14:sldId id="298"/>
            <p14:sldId id="299"/>
            <p14:sldId id="300"/>
            <p14:sldId id="304"/>
            <p14:sldId id="305"/>
            <p14:sldId id="306"/>
            <p14:sldId id="265"/>
            <p14:sldId id="266"/>
            <p14:sldId id="268"/>
            <p14:sldId id="269"/>
            <p14:sldId id="270"/>
            <p14:sldId id="271"/>
            <p14:sldId id="272"/>
            <p14:sldId id="273"/>
            <p14:sldId id="274"/>
            <p14:sldId id="275"/>
            <p14:sldId id="276"/>
            <p14:sldId id="277"/>
            <p14:sldId id="280"/>
            <p14:sldId id="281"/>
            <p14:sldId id="282"/>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79" d="100"/>
          <a:sy n="79" d="100"/>
        </p:scale>
        <p:origin x="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6/5/2023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3244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6/5/2023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342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6/5/2023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1971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6/5/2023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0297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6/5/2023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970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6/5/2023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80282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6/5/2023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549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6/5/2023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446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6/5/2023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7951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6/5/2023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437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6/5/2023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6721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6/5/2023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66683589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Project Title:</a:t>
            </a:r>
            <a:br>
              <a:rPr lang="en-IN" dirty="0"/>
            </a:br>
            <a:r>
              <a:rPr lang="en-IN" dirty="0"/>
              <a:t>Movie Ticket Booking System</a:t>
            </a:r>
          </a:p>
        </p:txBody>
      </p:sp>
      <p:sp>
        <p:nvSpPr>
          <p:cNvPr id="3" name="Subtitle 2">
            <a:extLst>
              <a:ext uri="{FF2B5EF4-FFF2-40B4-BE49-F238E27FC236}">
                <a16:creationId xmlns:a16="http://schemas.microsoft.com/office/drawing/2014/main" id="{F0393B2F-B615-106B-8518-88861AD04773}"/>
              </a:ext>
            </a:extLst>
          </p:cNvPr>
          <p:cNvSpPr>
            <a:spLocks noGrp="1"/>
          </p:cNvSpPr>
          <p:nvPr>
            <p:ph type="subTitle" idx="1"/>
          </p:nvPr>
        </p:nvSpPr>
        <p:spPr>
          <a:xfrm>
            <a:off x="351183" y="4846029"/>
            <a:ext cx="5238584" cy="1370463"/>
          </a:xfrm>
        </p:spPr>
        <p:txBody>
          <a:bodyPr anchor="ctr">
            <a:normAutofit fontScale="77500" lnSpcReduction="20000"/>
          </a:bodyPr>
          <a:lstStyle/>
          <a:p>
            <a:pPr>
              <a:lnSpc>
                <a:spcPct val="110000"/>
              </a:lnSpc>
            </a:pPr>
            <a:r>
              <a:rPr lang="en-IN" sz="2000" dirty="0"/>
              <a:t>Team 2:</a:t>
            </a:r>
          </a:p>
          <a:p>
            <a:pPr>
              <a:lnSpc>
                <a:spcPct val="110000"/>
              </a:lnSpc>
            </a:pPr>
            <a:r>
              <a:rPr lang="en-IN" sz="2000" dirty="0"/>
              <a:t>Karthik Raj S</a:t>
            </a:r>
          </a:p>
          <a:p>
            <a:pPr>
              <a:lnSpc>
                <a:spcPct val="110000"/>
              </a:lnSpc>
            </a:pPr>
            <a:r>
              <a:rPr lang="en-IN" sz="2000" dirty="0" err="1"/>
              <a:t>Vigneshe</a:t>
            </a:r>
            <a:r>
              <a:rPr lang="en-IN" sz="2000" dirty="0"/>
              <a:t> B</a:t>
            </a:r>
          </a:p>
          <a:p>
            <a:pPr>
              <a:lnSpc>
                <a:spcPct val="110000"/>
              </a:lnSpc>
            </a:pPr>
            <a:r>
              <a:rPr lang="en-IN" sz="2000" dirty="0"/>
              <a:t>Hariharan </a:t>
            </a:r>
            <a:r>
              <a:rPr lang="en-IN" sz="2000" dirty="0" err="1"/>
              <a:t>Dhanapathy</a:t>
            </a:r>
            <a:endParaRPr lang="en-IN" sz="2000" dirty="0"/>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5" name="TextBox 4">
            <a:extLst>
              <a:ext uri="{FF2B5EF4-FFF2-40B4-BE49-F238E27FC236}">
                <a16:creationId xmlns:a16="http://schemas.microsoft.com/office/drawing/2014/main" id="{0CA6035F-4516-3888-A605-C5B99F937490}"/>
              </a:ext>
            </a:extLst>
          </p:cNvPr>
          <p:cNvSpPr txBox="1"/>
          <p:nvPr/>
        </p:nvSpPr>
        <p:spPr>
          <a:xfrm>
            <a:off x="10265413" y="1207865"/>
            <a:ext cx="2432818" cy="707886"/>
          </a:xfrm>
          <a:prstGeom prst="rect">
            <a:avLst/>
          </a:prstGeom>
          <a:noFill/>
        </p:spPr>
        <p:txBody>
          <a:bodyPr wrap="square" rtlCol="0">
            <a:spAutoFit/>
          </a:bodyPr>
          <a:lstStyle/>
          <a:p>
            <a:r>
              <a:rPr lang="en-IN" sz="2000" dirty="0"/>
              <a:t>Presented To:</a:t>
            </a:r>
          </a:p>
          <a:p>
            <a:r>
              <a:rPr lang="en-IN" sz="2000" dirty="0"/>
              <a:t>CAPGEMINI</a:t>
            </a:r>
          </a:p>
        </p:txBody>
      </p:sp>
      <p:sp>
        <p:nvSpPr>
          <p:cNvPr id="6" name="TextBox 5">
            <a:extLst>
              <a:ext uri="{FF2B5EF4-FFF2-40B4-BE49-F238E27FC236}">
                <a16:creationId xmlns:a16="http://schemas.microsoft.com/office/drawing/2014/main" id="{C297C594-109E-94BB-82EC-29D6CCC120DE}"/>
              </a:ext>
            </a:extLst>
          </p:cNvPr>
          <p:cNvSpPr txBox="1"/>
          <p:nvPr/>
        </p:nvSpPr>
        <p:spPr>
          <a:xfrm>
            <a:off x="6580551" y="397275"/>
            <a:ext cx="5529826" cy="646331"/>
          </a:xfrm>
          <a:prstGeom prst="rect">
            <a:avLst/>
          </a:prstGeom>
          <a:noFill/>
        </p:spPr>
        <p:txBody>
          <a:bodyPr wrap="square" rtlCol="0">
            <a:spAutoFit/>
          </a:bodyPr>
          <a:lstStyle/>
          <a:p>
            <a:r>
              <a:rPr lang="en-IN" sz="3600" dirty="0"/>
              <a:t>FSD PROJECT REVIEW</a:t>
            </a:r>
          </a:p>
        </p:txBody>
      </p:sp>
    </p:spTree>
    <p:extLst>
      <p:ext uri="{BB962C8B-B14F-4D97-AF65-F5344CB8AC3E}">
        <p14:creationId xmlns:p14="http://schemas.microsoft.com/office/powerpoint/2010/main" val="119538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3373-1C69-A22A-19EE-543ADED725E7}"/>
              </a:ext>
            </a:extLst>
          </p:cNvPr>
          <p:cNvSpPr>
            <a:spLocks noGrp="1"/>
          </p:cNvSpPr>
          <p:nvPr>
            <p:ph type="title"/>
          </p:nvPr>
        </p:nvSpPr>
        <p:spPr/>
        <p:txBody>
          <a:bodyPr/>
          <a:lstStyle/>
          <a:p>
            <a:r>
              <a:rPr lang="en-IN" dirty="0"/>
              <a:t>Concurrent Bookings</a:t>
            </a:r>
          </a:p>
        </p:txBody>
      </p:sp>
      <p:sp>
        <p:nvSpPr>
          <p:cNvPr id="3" name="Content Placeholder 2">
            <a:extLst>
              <a:ext uri="{FF2B5EF4-FFF2-40B4-BE49-F238E27FC236}">
                <a16:creationId xmlns:a16="http://schemas.microsoft.com/office/drawing/2014/main" id="{88296C64-4154-E8BB-9B46-2AFFCE1B5592}"/>
              </a:ext>
            </a:extLst>
          </p:cNvPr>
          <p:cNvSpPr>
            <a:spLocks noGrp="1"/>
          </p:cNvSpPr>
          <p:nvPr>
            <p:ph idx="1"/>
          </p:nvPr>
        </p:nvSpPr>
        <p:spPr/>
        <p:txBody>
          <a:bodyPr>
            <a:normAutofit/>
          </a:bodyPr>
          <a:lstStyle/>
          <a:p>
            <a:pPr marL="342900" indent="-342900">
              <a:buFont typeface="Arial" panose="020B0604020202020204" pitchFamily="34" charset="0"/>
              <a:buChar char="•"/>
            </a:pPr>
            <a:r>
              <a:rPr lang="en-IN" dirty="0"/>
              <a:t>Here we are using “</a:t>
            </a:r>
            <a:r>
              <a:rPr lang="en-IN" sz="1800" dirty="0" err="1">
                <a:solidFill>
                  <a:srgbClr val="000000"/>
                </a:solidFill>
                <a:effectLst/>
                <a:latin typeface="Courier New" panose="02070309020205020404" pitchFamily="49" charset="0"/>
              </a:rPr>
              <a:t>LockModeType.</a:t>
            </a:r>
            <a:r>
              <a:rPr lang="en-IN" sz="1800" b="1" i="1" dirty="0" err="1">
                <a:solidFill>
                  <a:srgbClr val="0000C0"/>
                </a:solidFill>
                <a:effectLst/>
                <a:latin typeface="Courier New" panose="02070309020205020404" pitchFamily="49" charset="0"/>
              </a:rPr>
              <a:t>PESSIMISTIC_WRITE</a:t>
            </a:r>
            <a:r>
              <a:rPr lang="en-IN" sz="1800" b="1" i="1" dirty="0">
                <a:solidFill>
                  <a:srgbClr val="000000"/>
                </a:solidFill>
                <a:effectLst/>
                <a:latin typeface="Courier New" panose="02070309020205020404" pitchFamily="49" charset="0"/>
              </a:rPr>
              <a:t>”</a:t>
            </a:r>
            <a:r>
              <a:rPr lang="en-IN" dirty="0"/>
              <a:t>  type of lock to lock the database while the transaction is happening.</a:t>
            </a:r>
          </a:p>
          <a:p>
            <a:pPr marL="342900" indent="-342900">
              <a:buFont typeface="Arial" panose="020B0604020202020204" pitchFamily="34" charset="0"/>
              <a:buChar char="•"/>
            </a:pPr>
            <a:r>
              <a:rPr lang="en-IN" dirty="0"/>
              <a:t>Here we use an instance of </a:t>
            </a:r>
            <a:r>
              <a:rPr lang="en-IN" sz="1800" dirty="0" err="1">
                <a:solidFill>
                  <a:srgbClr val="000000"/>
                </a:solidFill>
                <a:effectLst/>
                <a:latin typeface="Courier New" panose="02070309020205020404" pitchFamily="49" charset="0"/>
              </a:rPr>
              <a:t>ReentrantLock</a:t>
            </a:r>
            <a:r>
              <a:rPr lang="en-IN" sz="1800" dirty="0">
                <a:solidFill>
                  <a:srgbClr val="000000"/>
                </a:solidFill>
                <a:effectLst/>
                <a:latin typeface="Courier New" panose="02070309020205020404" pitchFamily="49" charset="0"/>
              </a:rPr>
              <a:t>()</a:t>
            </a:r>
            <a:r>
              <a:rPr lang="en-IN" sz="1800" dirty="0">
                <a:solidFill>
                  <a:srgbClr val="000000"/>
                </a:solidFill>
                <a:effectLst/>
              </a:rPr>
              <a:t> which returns a Lock object </a:t>
            </a:r>
            <a:r>
              <a:rPr lang="en-IN" sz="1800" dirty="0">
                <a:solidFill>
                  <a:srgbClr val="0000C0"/>
                </a:solidFill>
                <a:effectLst/>
                <a:latin typeface="Courier New" panose="02070309020205020404" pitchFamily="49" charset="0"/>
              </a:rPr>
              <a:t>lock </a:t>
            </a:r>
            <a:r>
              <a:rPr lang="en-IN" sz="2000" dirty="0">
                <a:solidFill>
                  <a:srgbClr val="000000"/>
                </a:solidFill>
                <a:effectLst/>
              </a:rPr>
              <a:t>which </a:t>
            </a:r>
            <a:r>
              <a:rPr lang="en-IN" dirty="0">
                <a:solidFill>
                  <a:srgbClr val="000000"/>
                </a:solidFill>
              </a:rPr>
              <a:t>is used with the </a:t>
            </a:r>
            <a:r>
              <a:rPr lang="en-IN" sz="2000" dirty="0" err="1">
                <a:solidFill>
                  <a:srgbClr val="000000"/>
                </a:solidFill>
                <a:effectLst/>
                <a:latin typeface="Courier New" panose="02070309020205020404" pitchFamily="49" charset="0"/>
              </a:rPr>
              <a:t>tryLock</a:t>
            </a:r>
            <a:r>
              <a:rPr lang="en-IN" sz="2000" dirty="0">
                <a:solidFill>
                  <a:srgbClr val="000000"/>
                </a:solidFill>
                <a:effectLst/>
                <a:latin typeface="Courier New" panose="02070309020205020404" pitchFamily="49" charset="0"/>
              </a:rPr>
              <a:t>()</a:t>
            </a:r>
            <a:r>
              <a:rPr lang="en-IN" dirty="0">
                <a:solidFill>
                  <a:srgbClr val="000000"/>
                </a:solidFill>
              </a:rPr>
              <a:t> method.</a:t>
            </a:r>
            <a:endParaRPr lang="en-IN" dirty="0"/>
          </a:p>
          <a:p>
            <a:pPr marL="342900" indent="-342900">
              <a:buFont typeface="Arial" panose="020B0604020202020204" pitchFamily="34" charset="0"/>
              <a:buChar char="•"/>
            </a:pPr>
            <a:r>
              <a:rPr lang="en-IN" dirty="0"/>
              <a:t>Using </a:t>
            </a:r>
            <a:r>
              <a:rPr lang="en-IN" sz="1800" dirty="0" err="1">
                <a:solidFill>
                  <a:srgbClr val="0000C0"/>
                </a:solidFill>
                <a:effectLst/>
                <a:latin typeface="Courier New" panose="02070309020205020404" pitchFamily="49" charset="0"/>
              </a:rPr>
              <a:t>lock</a:t>
            </a:r>
            <a:r>
              <a:rPr lang="en-IN" sz="1800" dirty="0" err="1">
                <a:solidFill>
                  <a:srgbClr val="000000"/>
                </a:solidFill>
                <a:effectLst/>
                <a:latin typeface="Courier New" panose="02070309020205020404" pitchFamily="49" charset="0"/>
              </a:rPr>
              <a:t>.tryLock</a:t>
            </a:r>
            <a:r>
              <a:rPr lang="en-IN" sz="1800" dirty="0">
                <a:solidFill>
                  <a:srgbClr val="000000"/>
                </a:solidFill>
                <a:effectLst/>
                <a:latin typeface="Courier New" panose="02070309020205020404" pitchFamily="49" charset="0"/>
              </a:rPr>
              <a:t>()</a:t>
            </a:r>
            <a:r>
              <a:rPr lang="en-IN" dirty="0"/>
              <a:t> function we make sure that if there are multiple threads executing concurrently ,and one thread has already acquired the lock the remaining thread requests return an Internal Server Error exception.</a:t>
            </a:r>
          </a:p>
        </p:txBody>
      </p:sp>
    </p:spTree>
    <p:extLst>
      <p:ext uri="{BB962C8B-B14F-4D97-AF65-F5344CB8AC3E}">
        <p14:creationId xmlns:p14="http://schemas.microsoft.com/office/powerpoint/2010/main" val="342413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887D-19C5-09AA-DF82-1F39A596A46E}"/>
              </a:ext>
            </a:extLst>
          </p:cNvPr>
          <p:cNvSpPr>
            <a:spLocks noGrp="1"/>
          </p:cNvSpPr>
          <p:nvPr>
            <p:ph type="title"/>
          </p:nvPr>
        </p:nvSpPr>
        <p:spPr/>
        <p:txBody>
          <a:bodyPr>
            <a:normAutofit fontScale="90000"/>
          </a:bodyPr>
          <a:lstStyle/>
          <a:p>
            <a:r>
              <a:rPr lang="en-IN" dirty="0"/>
              <a:t>Concurrent Booking Code Segment(Service)</a:t>
            </a:r>
          </a:p>
        </p:txBody>
      </p:sp>
      <p:pic>
        <p:nvPicPr>
          <p:cNvPr id="17" name="Content Placeholder 16">
            <a:extLst>
              <a:ext uri="{FF2B5EF4-FFF2-40B4-BE49-F238E27FC236}">
                <a16:creationId xmlns:a16="http://schemas.microsoft.com/office/drawing/2014/main" id="{F32BFD64-3749-A0F6-1DA2-05CDD2E253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10063"/>
            <a:ext cx="12192000" cy="4547937"/>
          </a:xfrm>
        </p:spPr>
      </p:pic>
    </p:spTree>
    <p:extLst>
      <p:ext uri="{BB962C8B-B14F-4D97-AF65-F5344CB8AC3E}">
        <p14:creationId xmlns:p14="http://schemas.microsoft.com/office/powerpoint/2010/main" val="398676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5074-9839-EC9D-BBC8-87C311451E57}"/>
              </a:ext>
            </a:extLst>
          </p:cNvPr>
          <p:cNvSpPr>
            <a:spLocks noGrp="1"/>
          </p:cNvSpPr>
          <p:nvPr>
            <p:ph type="title"/>
          </p:nvPr>
        </p:nvSpPr>
        <p:spPr/>
        <p:txBody>
          <a:bodyPr>
            <a:normAutofit fontScale="90000"/>
          </a:bodyPr>
          <a:lstStyle/>
          <a:p>
            <a:r>
              <a:rPr lang="en-IN" dirty="0"/>
              <a:t>Concurrent Booking Code Segment(Controller)</a:t>
            </a:r>
          </a:p>
        </p:txBody>
      </p:sp>
      <p:pic>
        <p:nvPicPr>
          <p:cNvPr id="5" name="Content Placeholder 4">
            <a:extLst>
              <a:ext uri="{FF2B5EF4-FFF2-40B4-BE49-F238E27FC236}">
                <a16:creationId xmlns:a16="http://schemas.microsoft.com/office/drawing/2014/main" id="{F15CAB16-182C-8881-65A2-104550D35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0062"/>
            <a:ext cx="12192000" cy="4547937"/>
          </a:xfrm>
        </p:spPr>
      </p:pic>
    </p:spTree>
    <p:extLst>
      <p:ext uri="{BB962C8B-B14F-4D97-AF65-F5344CB8AC3E}">
        <p14:creationId xmlns:p14="http://schemas.microsoft.com/office/powerpoint/2010/main" val="3469678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D138-1AE9-D49F-1D07-14BBFFB6A742}"/>
              </a:ext>
            </a:extLst>
          </p:cNvPr>
          <p:cNvSpPr>
            <a:spLocks noGrp="1"/>
          </p:cNvSpPr>
          <p:nvPr>
            <p:ph type="title"/>
          </p:nvPr>
        </p:nvSpPr>
        <p:spPr/>
        <p:txBody>
          <a:bodyPr/>
          <a:lstStyle/>
          <a:p>
            <a:r>
              <a:rPr lang="en-US" dirty="0"/>
              <a:t>User-service controller test</a:t>
            </a:r>
            <a:endParaRPr lang="en-IN" dirty="0"/>
          </a:p>
        </p:txBody>
      </p:sp>
      <p:pic>
        <p:nvPicPr>
          <p:cNvPr id="5" name="Content Placeholder 4">
            <a:extLst>
              <a:ext uri="{FF2B5EF4-FFF2-40B4-BE49-F238E27FC236}">
                <a16:creationId xmlns:a16="http://schemas.microsoft.com/office/drawing/2014/main" id="{F0159FB6-63C9-4E0D-B827-E693EAC8F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2675"/>
            <a:ext cx="12087225" cy="4458544"/>
          </a:xfrm>
        </p:spPr>
      </p:pic>
    </p:spTree>
    <p:extLst>
      <p:ext uri="{BB962C8B-B14F-4D97-AF65-F5344CB8AC3E}">
        <p14:creationId xmlns:p14="http://schemas.microsoft.com/office/powerpoint/2010/main" val="2200266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DE2E-F10E-0708-601D-9009B8792B99}"/>
              </a:ext>
            </a:extLst>
          </p:cNvPr>
          <p:cNvSpPr>
            <a:spLocks noGrp="1"/>
          </p:cNvSpPr>
          <p:nvPr>
            <p:ph type="title"/>
          </p:nvPr>
        </p:nvSpPr>
        <p:spPr/>
        <p:txBody>
          <a:bodyPr>
            <a:normAutofit fontScale="90000"/>
          </a:bodyPr>
          <a:lstStyle/>
          <a:p>
            <a:r>
              <a:rPr lang="en-US" dirty="0"/>
              <a:t>User-service service test</a:t>
            </a:r>
            <a:br>
              <a:rPr lang="en-US" dirty="0"/>
            </a:br>
            <a:endParaRPr lang="en-IN" dirty="0"/>
          </a:p>
        </p:txBody>
      </p:sp>
      <p:pic>
        <p:nvPicPr>
          <p:cNvPr id="5" name="Content Placeholder 4">
            <a:extLst>
              <a:ext uri="{FF2B5EF4-FFF2-40B4-BE49-F238E27FC236}">
                <a16:creationId xmlns:a16="http://schemas.microsoft.com/office/drawing/2014/main" id="{B8FE4153-670F-A5DE-0EDD-03BA4C6721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6"/>
            <a:ext cx="12192000" cy="4562474"/>
          </a:xfrm>
        </p:spPr>
      </p:pic>
    </p:spTree>
    <p:extLst>
      <p:ext uri="{BB962C8B-B14F-4D97-AF65-F5344CB8AC3E}">
        <p14:creationId xmlns:p14="http://schemas.microsoft.com/office/powerpoint/2010/main" val="290695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1804-ED16-97EF-EF55-53AF11A31170}"/>
              </a:ext>
            </a:extLst>
          </p:cNvPr>
          <p:cNvSpPr>
            <a:spLocks noGrp="1"/>
          </p:cNvSpPr>
          <p:nvPr>
            <p:ph type="title"/>
          </p:nvPr>
        </p:nvSpPr>
        <p:spPr/>
        <p:txBody>
          <a:bodyPr/>
          <a:lstStyle/>
          <a:p>
            <a:r>
              <a:rPr lang="en-US" dirty="0"/>
              <a:t>User-service code coverage</a:t>
            </a:r>
            <a:endParaRPr lang="en-IN" dirty="0"/>
          </a:p>
        </p:txBody>
      </p:sp>
      <p:pic>
        <p:nvPicPr>
          <p:cNvPr id="5" name="Content Placeholder 4">
            <a:extLst>
              <a:ext uri="{FF2B5EF4-FFF2-40B4-BE49-F238E27FC236}">
                <a16:creationId xmlns:a16="http://schemas.microsoft.com/office/drawing/2014/main" id="{9EDA0194-BBC9-26D6-1CC8-843D7C3B7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6"/>
            <a:ext cx="12192000" cy="4543424"/>
          </a:xfrm>
        </p:spPr>
      </p:pic>
    </p:spTree>
    <p:extLst>
      <p:ext uri="{BB962C8B-B14F-4D97-AF65-F5344CB8AC3E}">
        <p14:creationId xmlns:p14="http://schemas.microsoft.com/office/powerpoint/2010/main" val="325508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68CD-880A-6198-E4DC-FA58860A2051}"/>
              </a:ext>
            </a:extLst>
          </p:cNvPr>
          <p:cNvSpPr>
            <a:spLocks noGrp="1"/>
          </p:cNvSpPr>
          <p:nvPr>
            <p:ph type="title"/>
          </p:nvPr>
        </p:nvSpPr>
        <p:spPr/>
        <p:txBody>
          <a:bodyPr/>
          <a:lstStyle/>
          <a:p>
            <a:r>
              <a:rPr lang="en-US" dirty="0"/>
              <a:t>Movie-service controller test</a:t>
            </a:r>
            <a:endParaRPr lang="en-IN" dirty="0"/>
          </a:p>
        </p:txBody>
      </p:sp>
      <p:pic>
        <p:nvPicPr>
          <p:cNvPr id="5" name="Content Placeholder 4">
            <a:extLst>
              <a:ext uri="{FF2B5EF4-FFF2-40B4-BE49-F238E27FC236}">
                <a16:creationId xmlns:a16="http://schemas.microsoft.com/office/drawing/2014/main" id="{DA910150-7B0F-DE86-CE73-DDA5261EB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4"/>
            <a:ext cx="12192000" cy="4562475"/>
          </a:xfrm>
        </p:spPr>
      </p:pic>
    </p:spTree>
    <p:extLst>
      <p:ext uri="{BB962C8B-B14F-4D97-AF65-F5344CB8AC3E}">
        <p14:creationId xmlns:p14="http://schemas.microsoft.com/office/powerpoint/2010/main" val="42675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FA7-EBA6-AD27-29F0-7C4815AC93EE}"/>
              </a:ext>
            </a:extLst>
          </p:cNvPr>
          <p:cNvSpPr>
            <a:spLocks noGrp="1"/>
          </p:cNvSpPr>
          <p:nvPr>
            <p:ph type="title"/>
          </p:nvPr>
        </p:nvSpPr>
        <p:spPr/>
        <p:txBody>
          <a:bodyPr/>
          <a:lstStyle/>
          <a:p>
            <a:r>
              <a:rPr lang="en-US" dirty="0"/>
              <a:t>Movie-service service test</a:t>
            </a:r>
            <a:endParaRPr lang="en-IN" dirty="0"/>
          </a:p>
        </p:txBody>
      </p:sp>
      <p:pic>
        <p:nvPicPr>
          <p:cNvPr id="5" name="Content Placeholder 4">
            <a:extLst>
              <a:ext uri="{FF2B5EF4-FFF2-40B4-BE49-F238E27FC236}">
                <a16:creationId xmlns:a16="http://schemas.microsoft.com/office/drawing/2014/main" id="{DFA7E765-158D-F3E6-18C1-80DA5FA9B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4106660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7B2E-DB6D-277E-F51F-527C854DA48B}"/>
              </a:ext>
            </a:extLst>
          </p:cNvPr>
          <p:cNvSpPr>
            <a:spLocks noGrp="1"/>
          </p:cNvSpPr>
          <p:nvPr>
            <p:ph type="title"/>
          </p:nvPr>
        </p:nvSpPr>
        <p:spPr/>
        <p:txBody>
          <a:bodyPr/>
          <a:lstStyle/>
          <a:p>
            <a:r>
              <a:rPr lang="en-US" dirty="0"/>
              <a:t>Movie-service code coverage</a:t>
            </a:r>
            <a:endParaRPr lang="en-IN" dirty="0"/>
          </a:p>
        </p:txBody>
      </p:sp>
      <p:pic>
        <p:nvPicPr>
          <p:cNvPr id="5" name="Content Placeholder 4">
            <a:extLst>
              <a:ext uri="{FF2B5EF4-FFF2-40B4-BE49-F238E27FC236}">
                <a16:creationId xmlns:a16="http://schemas.microsoft.com/office/drawing/2014/main" id="{A7B85CCF-98D8-5E10-2412-EE1D33919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05049"/>
            <a:ext cx="12192000" cy="4552951"/>
          </a:xfrm>
        </p:spPr>
      </p:pic>
    </p:spTree>
    <p:extLst>
      <p:ext uri="{BB962C8B-B14F-4D97-AF65-F5344CB8AC3E}">
        <p14:creationId xmlns:p14="http://schemas.microsoft.com/office/powerpoint/2010/main" val="3420618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D30F-3AD5-6735-0312-21C51CAD21DB}"/>
              </a:ext>
            </a:extLst>
          </p:cNvPr>
          <p:cNvSpPr>
            <a:spLocks noGrp="1"/>
          </p:cNvSpPr>
          <p:nvPr>
            <p:ph type="title"/>
          </p:nvPr>
        </p:nvSpPr>
        <p:spPr/>
        <p:txBody>
          <a:bodyPr/>
          <a:lstStyle/>
          <a:p>
            <a:r>
              <a:rPr lang="en-US" dirty="0"/>
              <a:t>Theatre-service controller test</a:t>
            </a:r>
            <a:endParaRPr lang="en-IN" dirty="0"/>
          </a:p>
        </p:txBody>
      </p:sp>
      <p:pic>
        <p:nvPicPr>
          <p:cNvPr id="5" name="Content Placeholder 4">
            <a:extLst>
              <a:ext uri="{FF2B5EF4-FFF2-40B4-BE49-F238E27FC236}">
                <a16:creationId xmlns:a16="http://schemas.microsoft.com/office/drawing/2014/main" id="{2FECA346-A85B-7A3E-A5C2-E8AA92AA8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4"/>
            <a:ext cx="12192000" cy="4524375"/>
          </a:xfrm>
        </p:spPr>
      </p:pic>
    </p:spTree>
    <p:extLst>
      <p:ext uri="{BB962C8B-B14F-4D97-AF65-F5344CB8AC3E}">
        <p14:creationId xmlns:p14="http://schemas.microsoft.com/office/powerpoint/2010/main" val="35242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2451-2D85-C6BA-20BC-90672CED8D0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E7B4B2A-4C92-6BAB-FE2F-4596997F972B}"/>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The traditional way of going to cinemas can be difficult for customers as customers need to know the availability of seats, show timings, and movie options, especially when there are multiple cinemas in a location.</a:t>
            </a:r>
          </a:p>
          <a:p>
            <a:endParaRPr lang="en-US" dirty="0"/>
          </a:p>
          <a:p>
            <a:pPr marL="342900" indent="-342900">
              <a:buFont typeface="Arial" panose="020B0604020202020204" pitchFamily="34" charset="0"/>
              <a:buChar char="•"/>
            </a:pPr>
            <a:r>
              <a:rPr lang="en-US" dirty="0"/>
              <a:t>The present solution for a online booking system might not be sufficient as there needs to be certain more implementations like having age restrictions to watch an A rated movie, and loyalty programs.</a:t>
            </a:r>
          </a:p>
          <a:p>
            <a:endParaRPr lang="en-US" dirty="0"/>
          </a:p>
        </p:txBody>
      </p:sp>
    </p:spTree>
    <p:extLst>
      <p:ext uri="{BB962C8B-B14F-4D97-AF65-F5344CB8AC3E}">
        <p14:creationId xmlns:p14="http://schemas.microsoft.com/office/powerpoint/2010/main" val="109168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E74D-7CC8-DAA3-04A2-C425E8E6C034}"/>
              </a:ext>
            </a:extLst>
          </p:cNvPr>
          <p:cNvSpPr>
            <a:spLocks noGrp="1"/>
          </p:cNvSpPr>
          <p:nvPr>
            <p:ph type="title"/>
          </p:nvPr>
        </p:nvSpPr>
        <p:spPr/>
        <p:txBody>
          <a:bodyPr/>
          <a:lstStyle/>
          <a:p>
            <a:r>
              <a:rPr lang="en-US" dirty="0"/>
              <a:t>Theatre-service service test</a:t>
            </a:r>
            <a:endParaRPr lang="en-IN" dirty="0"/>
          </a:p>
        </p:txBody>
      </p:sp>
      <p:pic>
        <p:nvPicPr>
          <p:cNvPr id="5" name="Content Placeholder 4">
            <a:extLst>
              <a:ext uri="{FF2B5EF4-FFF2-40B4-BE49-F238E27FC236}">
                <a16:creationId xmlns:a16="http://schemas.microsoft.com/office/drawing/2014/main" id="{509A4EDF-B34B-EF4D-529E-CA91DF1C4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55317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9D7-7D6A-E06B-9F2B-041F7358E02F}"/>
              </a:ext>
            </a:extLst>
          </p:cNvPr>
          <p:cNvSpPr>
            <a:spLocks noGrp="1"/>
          </p:cNvSpPr>
          <p:nvPr>
            <p:ph type="title"/>
          </p:nvPr>
        </p:nvSpPr>
        <p:spPr/>
        <p:txBody>
          <a:bodyPr/>
          <a:lstStyle/>
          <a:p>
            <a:r>
              <a:rPr lang="en-US" dirty="0"/>
              <a:t>Theatre-service code coverage</a:t>
            </a:r>
            <a:endParaRPr lang="en-IN" dirty="0"/>
          </a:p>
        </p:txBody>
      </p:sp>
      <p:pic>
        <p:nvPicPr>
          <p:cNvPr id="5" name="Content Placeholder 4">
            <a:extLst>
              <a:ext uri="{FF2B5EF4-FFF2-40B4-BE49-F238E27FC236}">
                <a16:creationId xmlns:a16="http://schemas.microsoft.com/office/drawing/2014/main" id="{6E7804BD-08EB-53D8-1FD0-3CF73E33B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4"/>
            <a:ext cx="12192000" cy="4543425"/>
          </a:xfrm>
        </p:spPr>
      </p:pic>
    </p:spTree>
    <p:extLst>
      <p:ext uri="{BB962C8B-B14F-4D97-AF65-F5344CB8AC3E}">
        <p14:creationId xmlns:p14="http://schemas.microsoft.com/office/powerpoint/2010/main" val="42415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9C3C-85EB-5729-4F15-4B1F598F998E}"/>
              </a:ext>
            </a:extLst>
          </p:cNvPr>
          <p:cNvSpPr>
            <a:spLocks noGrp="1"/>
          </p:cNvSpPr>
          <p:nvPr>
            <p:ph type="title"/>
          </p:nvPr>
        </p:nvSpPr>
        <p:spPr/>
        <p:txBody>
          <a:bodyPr/>
          <a:lstStyle/>
          <a:p>
            <a:r>
              <a:rPr lang="en-IN" dirty="0"/>
              <a:t>Loyalty-service controller test</a:t>
            </a:r>
          </a:p>
        </p:txBody>
      </p:sp>
      <p:pic>
        <p:nvPicPr>
          <p:cNvPr id="5" name="Content Placeholder 4">
            <a:extLst>
              <a:ext uri="{FF2B5EF4-FFF2-40B4-BE49-F238E27FC236}">
                <a16:creationId xmlns:a16="http://schemas.microsoft.com/office/drawing/2014/main" id="{CC9CE7BB-5C0C-8BEF-15FC-673F48EB7355}"/>
              </a:ext>
            </a:extLst>
          </p:cNvPr>
          <p:cNvPicPr>
            <a:picLocks noGrp="1" noChangeAspect="1"/>
          </p:cNvPicPr>
          <p:nvPr>
            <p:ph idx="1"/>
          </p:nvPr>
        </p:nvPicPr>
        <p:blipFill>
          <a:blip r:embed="rId2"/>
          <a:stretch>
            <a:fillRect/>
          </a:stretch>
        </p:blipFill>
        <p:spPr>
          <a:xfrm>
            <a:off x="0" y="2323750"/>
            <a:ext cx="12192000" cy="4534250"/>
          </a:xfrm>
        </p:spPr>
      </p:pic>
    </p:spTree>
    <p:extLst>
      <p:ext uri="{BB962C8B-B14F-4D97-AF65-F5344CB8AC3E}">
        <p14:creationId xmlns:p14="http://schemas.microsoft.com/office/powerpoint/2010/main" val="4074042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D8DF-4106-B7C1-CCBA-8AB75C4FD3BD}"/>
              </a:ext>
            </a:extLst>
          </p:cNvPr>
          <p:cNvSpPr>
            <a:spLocks noGrp="1"/>
          </p:cNvSpPr>
          <p:nvPr>
            <p:ph type="title"/>
          </p:nvPr>
        </p:nvSpPr>
        <p:spPr/>
        <p:txBody>
          <a:bodyPr/>
          <a:lstStyle/>
          <a:p>
            <a:r>
              <a:rPr lang="en-IN" dirty="0"/>
              <a:t>Loyalty-service service test</a:t>
            </a:r>
          </a:p>
        </p:txBody>
      </p:sp>
      <p:sp>
        <p:nvSpPr>
          <p:cNvPr id="3" name="Content Placeholder 2">
            <a:extLst>
              <a:ext uri="{FF2B5EF4-FFF2-40B4-BE49-F238E27FC236}">
                <a16:creationId xmlns:a16="http://schemas.microsoft.com/office/drawing/2014/main" id="{1A6450E7-B95C-9E4F-8D19-AB6898D974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B6CF568-47FF-D300-D994-132605B92C4F}"/>
              </a:ext>
            </a:extLst>
          </p:cNvPr>
          <p:cNvPicPr>
            <a:picLocks noChangeAspect="1"/>
          </p:cNvPicPr>
          <p:nvPr/>
        </p:nvPicPr>
        <p:blipFill>
          <a:blip r:embed="rId2"/>
          <a:stretch>
            <a:fillRect/>
          </a:stretch>
        </p:blipFill>
        <p:spPr>
          <a:xfrm>
            <a:off x="0" y="2281806"/>
            <a:ext cx="12191999" cy="4576193"/>
          </a:xfrm>
          <a:prstGeom prst="rect">
            <a:avLst/>
          </a:prstGeom>
        </p:spPr>
      </p:pic>
    </p:spTree>
    <p:extLst>
      <p:ext uri="{BB962C8B-B14F-4D97-AF65-F5344CB8AC3E}">
        <p14:creationId xmlns:p14="http://schemas.microsoft.com/office/powerpoint/2010/main" val="4166621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DDA5-4744-08EC-F73C-9CD68A49EDC9}"/>
              </a:ext>
            </a:extLst>
          </p:cNvPr>
          <p:cNvSpPr>
            <a:spLocks noGrp="1"/>
          </p:cNvSpPr>
          <p:nvPr>
            <p:ph type="title"/>
          </p:nvPr>
        </p:nvSpPr>
        <p:spPr/>
        <p:txBody>
          <a:bodyPr/>
          <a:lstStyle/>
          <a:p>
            <a:r>
              <a:rPr lang="en-IN" dirty="0"/>
              <a:t>Loyalty-service code coverage</a:t>
            </a:r>
          </a:p>
        </p:txBody>
      </p:sp>
      <p:pic>
        <p:nvPicPr>
          <p:cNvPr id="5" name="Content Placeholder 4">
            <a:extLst>
              <a:ext uri="{FF2B5EF4-FFF2-40B4-BE49-F238E27FC236}">
                <a16:creationId xmlns:a16="http://schemas.microsoft.com/office/drawing/2014/main" id="{978CFB0B-F64F-83D6-40C5-ED51AF538902}"/>
              </a:ext>
            </a:extLst>
          </p:cNvPr>
          <p:cNvPicPr>
            <a:picLocks noGrp="1" noChangeAspect="1"/>
          </p:cNvPicPr>
          <p:nvPr>
            <p:ph idx="1"/>
          </p:nvPr>
        </p:nvPicPr>
        <p:blipFill>
          <a:blip r:embed="rId2"/>
          <a:stretch>
            <a:fillRect/>
          </a:stretch>
        </p:blipFill>
        <p:spPr>
          <a:xfrm>
            <a:off x="0" y="2306972"/>
            <a:ext cx="12192000" cy="4551028"/>
          </a:xfrm>
        </p:spPr>
      </p:pic>
    </p:spTree>
    <p:extLst>
      <p:ext uri="{BB962C8B-B14F-4D97-AF65-F5344CB8AC3E}">
        <p14:creationId xmlns:p14="http://schemas.microsoft.com/office/powerpoint/2010/main" val="2207629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7" name="Content Placeholder 6">
            <a:extLst>
              <a:ext uri="{FF2B5EF4-FFF2-40B4-BE49-F238E27FC236}">
                <a16:creationId xmlns:a16="http://schemas.microsoft.com/office/drawing/2014/main" id="{75D879BB-6BF2-6E4A-2010-DDA774A795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364722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11" name="Content Placeholder 10">
            <a:extLst>
              <a:ext uri="{FF2B5EF4-FFF2-40B4-BE49-F238E27FC236}">
                <a16:creationId xmlns:a16="http://schemas.microsoft.com/office/drawing/2014/main" id="{129F739F-DCEF-E4E4-38E2-5C5AB306D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395060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520B-BCD5-424B-9A3C-0107154D46B7}"/>
              </a:ext>
            </a:extLst>
          </p:cNvPr>
          <p:cNvSpPr>
            <a:spLocks noGrp="1"/>
          </p:cNvSpPr>
          <p:nvPr>
            <p:ph type="title"/>
          </p:nvPr>
        </p:nvSpPr>
        <p:spPr/>
        <p:txBody>
          <a:bodyPr/>
          <a:lstStyle/>
          <a:p>
            <a:r>
              <a:rPr lang="en-IN" dirty="0"/>
              <a:t>Website Pictures (Login)</a:t>
            </a:r>
          </a:p>
        </p:txBody>
      </p:sp>
      <p:pic>
        <p:nvPicPr>
          <p:cNvPr id="11" name="Content Placeholder 10">
            <a:extLst>
              <a:ext uri="{FF2B5EF4-FFF2-40B4-BE49-F238E27FC236}">
                <a16:creationId xmlns:a16="http://schemas.microsoft.com/office/drawing/2014/main" id="{6496446A-09E2-BEC6-FA99-465130AB25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589020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FA0-A754-35F6-061A-CEB1B80C859E}"/>
              </a:ext>
            </a:extLst>
          </p:cNvPr>
          <p:cNvSpPr>
            <a:spLocks noGrp="1"/>
          </p:cNvSpPr>
          <p:nvPr>
            <p:ph type="title"/>
          </p:nvPr>
        </p:nvSpPr>
        <p:spPr/>
        <p:txBody>
          <a:bodyPr/>
          <a:lstStyle/>
          <a:p>
            <a:r>
              <a:rPr lang="en-IN" dirty="0"/>
              <a:t>Website Pictures (Movies)</a:t>
            </a:r>
          </a:p>
        </p:txBody>
      </p:sp>
      <p:pic>
        <p:nvPicPr>
          <p:cNvPr id="13" name="Content Placeholder 12">
            <a:extLst>
              <a:ext uri="{FF2B5EF4-FFF2-40B4-BE49-F238E27FC236}">
                <a16:creationId xmlns:a16="http://schemas.microsoft.com/office/drawing/2014/main" id="{AD634506-88F9-364A-5505-CB3E2EF180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776" y="2649144"/>
            <a:ext cx="6400800" cy="3600450"/>
          </a:xfrm>
        </p:spPr>
      </p:pic>
    </p:spTree>
    <p:extLst>
      <p:ext uri="{BB962C8B-B14F-4D97-AF65-F5344CB8AC3E}">
        <p14:creationId xmlns:p14="http://schemas.microsoft.com/office/powerpoint/2010/main" val="3061418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0CA-8B0F-84BA-AF27-AD9105CF941D}"/>
              </a:ext>
            </a:extLst>
          </p:cNvPr>
          <p:cNvSpPr>
            <a:spLocks noGrp="1"/>
          </p:cNvSpPr>
          <p:nvPr>
            <p:ph type="title"/>
          </p:nvPr>
        </p:nvSpPr>
        <p:spPr/>
        <p:txBody>
          <a:bodyPr>
            <a:normAutofit fontScale="90000"/>
          </a:bodyPr>
          <a:lstStyle/>
          <a:p>
            <a:r>
              <a:rPr lang="en-IN" dirty="0"/>
              <a:t>Website Pictures (Movie More Details)</a:t>
            </a:r>
          </a:p>
        </p:txBody>
      </p:sp>
      <p:pic>
        <p:nvPicPr>
          <p:cNvPr id="5" name="Content Placeholder 4">
            <a:extLst>
              <a:ext uri="{FF2B5EF4-FFF2-40B4-BE49-F238E27FC236}">
                <a16:creationId xmlns:a16="http://schemas.microsoft.com/office/drawing/2014/main" id="{ED0D7FA6-809C-3112-CEE1-B43DFC370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566942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5B9A-2970-4B10-43B5-077344859691}"/>
              </a:ext>
            </a:extLst>
          </p:cNvPr>
          <p:cNvSpPr>
            <a:spLocks noGrp="1"/>
          </p:cNvSpPr>
          <p:nvPr>
            <p:ph type="title"/>
          </p:nvPr>
        </p:nvSpPr>
        <p:spPr/>
        <p:txBody>
          <a:bodyPr>
            <a:normAutofit/>
          </a:bodyPr>
          <a:lstStyle/>
          <a:p>
            <a:r>
              <a:rPr lang="en-IN" dirty="0"/>
              <a:t>Objectives	</a:t>
            </a:r>
          </a:p>
        </p:txBody>
      </p:sp>
      <p:sp>
        <p:nvSpPr>
          <p:cNvPr id="3" name="Content Placeholder 2">
            <a:extLst>
              <a:ext uri="{FF2B5EF4-FFF2-40B4-BE49-F238E27FC236}">
                <a16:creationId xmlns:a16="http://schemas.microsoft.com/office/drawing/2014/main" id="{A29E320E-3E8C-3A52-F6B9-1DB8AB1919DD}"/>
              </a:ext>
            </a:extLst>
          </p:cNvPr>
          <p:cNvSpPr>
            <a:spLocks noGrp="1"/>
          </p:cNvSpPr>
          <p:nvPr>
            <p:ph idx="1"/>
          </p:nvPr>
        </p:nvSpPr>
        <p:spPr/>
        <p:txBody>
          <a:bodyPr>
            <a:normAutofit fontScale="92500" lnSpcReduction="10000"/>
          </a:bodyPr>
          <a:lstStyle/>
          <a:p>
            <a:r>
              <a:rPr lang="en-US" dirty="0"/>
              <a:t>The previous slide which deals with the problem statement gives way to these objectives which are kept in mind while designing the website:</a:t>
            </a:r>
          </a:p>
          <a:p>
            <a:pPr marL="342900" indent="-342900">
              <a:buFont typeface="Arial" panose="020B0604020202020204" pitchFamily="34" charset="0"/>
              <a:buChar char="•"/>
            </a:pPr>
            <a:r>
              <a:rPr lang="en-US" dirty="0"/>
              <a:t>Implement a fully functioning online movie ticket booking system.</a:t>
            </a:r>
          </a:p>
          <a:p>
            <a:pPr marL="342900" indent="-342900">
              <a:buFont typeface="Arial" panose="020B0604020202020204" pitchFamily="34" charset="0"/>
              <a:buChar char="•"/>
            </a:pPr>
            <a:r>
              <a:rPr lang="en-US" dirty="0"/>
              <a:t>Implement a responsive high level customer or user interaction with seamless access to their ticket information.</a:t>
            </a:r>
          </a:p>
          <a:p>
            <a:pPr marL="342900" indent="-342900">
              <a:buFont typeface="Arial" panose="020B0604020202020204" pitchFamily="34" charset="0"/>
              <a:buChar char="•"/>
            </a:pPr>
            <a:r>
              <a:rPr lang="en-US" dirty="0"/>
              <a:t>Implement a system where the booked/reserved users can download their tickets and present it as a proof of booking. </a:t>
            </a:r>
          </a:p>
          <a:p>
            <a:pPr marL="342900" indent="-342900">
              <a:buFont typeface="Arial" panose="020B0604020202020204" pitchFamily="34" charset="0"/>
              <a:buChar char="•"/>
            </a:pPr>
            <a:r>
              <a:rPr lang="en-US" dirty="0"/>
              <a:t>Implement age restrictions on people going to a movie with A rating.</a:t>
            </a:r>
          </a:p>
          <a:p>
            <a:pPr marL="342900" indent="-342900">
              <a:buFont typeface="Arial" panose="020B0604020202020204" pitchFamily="34" charset="0"/>
              <a:buChar char="•"/>
            </a:pPr>
            <a:r>
              <a:rPr lang="en-US" dirty="0"/>
              <a:t>Implement a loyalty program scheme for returning users.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43295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5673-47ED-6A76-E9CB-6BA16586038C}"/>
              </a:ext>
            </a:extLst>
          </p:cNvPr>
          <p:cNvSpPr>
            <a:spLocks noGrp="1"/>
          </p:cNvSpPr>
          <p:nvPr>
            <p:ph type="title"/>
          </p:nvPr>
        </p:nvSpPr>
        <p:spPr/>
        <p:txBody>
          <a:bodyPr>
            <a:normAutofit/>
          </a:bodyPr>
          <a:lstStyle/>
          <a:p>
            <a:r>
              <a:rPr lang="en-IN" dirty="0"/>
              <a:t>Website Pictures (Select Theatre)</a:t>
            </a:r>
          </a:p>
        </p:txBody>
      </p:sp>
      <p:pic>
        <p:nvPicPr>
          <p:cNvPr id="7" name="Content Placeholder 6">
            <a:extLst>
              <a:ext uri="{FF2B5EF4-FFF2-40B4-BE49-F238E27FC236}">
                <a16:creationId xmlns:a16="http://schemas.microsoft.com/office/drawing/2014/main" id="{E48E6203-A71A-DABC-216A-EDA51E1B28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482592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711B-AF58-09D9-7F38-C78957D6EDA4}"/>
              </a:ext>
            </a:extLst>
          </p:cNvPr>
          <p:cNvSpPr>
            <a:spLocks noGrp="1"/>
          </p:cNvSpPr>
          <p:nvPr>
            <p:ph type="title"/>
          </p:nvPr>
        </p:nvSpPr>
        <p:spPr/>
        <p:txBody>
          <a:bodyPr>
            <a:normAutofit fontScale="90000"/>
          </a:bodyPr>
          <a:lstStyle/>
          <a:p>
            <a:r>
              <a:rPr lang="en-IN" dirty="0"/>
              <a:t>Website Pictures (Age Verification for A Movies)</a:t>
            </a:r>
          </a:p>
        </p:txBody>
      </p:sp>
      <p:pic>
        <p:nvPicPr>
          <p:cNvPr id="7" name="Content Placeholder 6">
            <a:extLst>
              <a:ext uri="{FF2B5EF4-FFF2-40B4-BE49-F238E27FC236}">
                <a16:creationId xmlns:a16="http://schemas.microsoft.com/office/drawing/2014/main" id="{2DF2DBA9-4D3D-4406-F780-4AF1C63AA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035057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72F-04B3-A775-91EC-C0037567920C}"/>
              </a:ext>
            </a:extLst>
          </p:cNvPr>
          <p:cNvSpPr>
            <a:spLocks noGrp="1"/>
          </p:cNvSpPr>
          <p:nvPr>
            <p:ph type="title"/>
          </p:nvPr>
        </p:nvSpPr>
        <p:spPr/>
        <p:txBody>
          <a:bodyPr>
            <a:normAutofit fontScale="90000"/>
          </a:bodyPr>
          <a:lstStyle/>
          <a:p>
            <a:r>
              <a:rPr lang="en-IN" dirty="0"/>
              <a:t>Website Pictures (Calculates age with extracted Date of Birth)</a:t>
            </a:r>
          </a:p>
        </p:txBody>
      </p:sp>
      <p:pic>
        <p:nvPicPr>
          <p:cNvPr id="6" name="Content Placeholder 5">
            <a:extLst>
              <a:ext uri="{FF2B5EF4-FFF2-40B4-BE49-F238E27FC236}">
                <a16:creationId xmlns:a16="http://schemas.microsoft.com/office/drawing/2014/main" id="{069A2735-D3AA-4588-2CFF-77BF3999F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641700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334C-5028-6A96-C65B-3F3321775D69}"/>
              </a:ext>
            </a:extLst>
          </p:cNvPr>
          <p:cNvSpPr>
            <a:spLocks noGrp="1"/>
          </p:cNvSpPr>
          <p:nvPr>
            <p:ph type="title"/>
          </p:nvPr>
        </p:nvSpPr>
        <p:spPr/>
        <p:txBody>
          <a:bodyPr>
            <a:normAutofit/>
          </a:bodyPr>
          <a:lstStyle/>
          <a:p>
            <a:r>
              <a:rPr lang="en-IN" dirty="0"/>
              <a:t>Website Pictures (Seat Details)</a:t>
            </a:r>
          </a:p>
        </p:txBody>
      </p:sp>
      <p:pic>
        <p:nvPicPr>
          <p:cNvPr id="11" name="Content Placeholder 10">
            <a:extLst>
              <a:ext uri="{FF2B5EF4-FFF2-40B4-BE49-F238E27FC236}">
                <a16:creationId xmlns:a16="http://schemas.microsoft.com/office/drawing/2014/main" id="{083EDB55-BC58-175C-236B-1A9442433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496854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554D-31E7-8C00-A6D8-405029CE0FB4}"/>
              </a:ext>
            </a:extLst>
          </p:cNvPr>
          <p:cNvSpPr>
            <a:spLocks noGrp="1"/>
          </p:cNvSpPr>
          <p:nvPr>
            <p:ph type="title"/>
          </p:nvPr>
        </p:nvSpPr>
        <p:spPr/>
        <p:txBody>
          <a:bodyPr/>
          <a:lstStyle/>
          <a:p>
            <a:r>
              <a:rPr lang="en-IN" dirty="0"/>
              <a:t>Website Pictures (Seat Details)</a:t>
            </a:r>
          </a:p>
        </p:txBody>
      </p:sp>
      <p:pic>
        <p:nvPicPr>
          <p:cNvPr id="17" name="Content Placeholder 16">
            <a:extLst>
              <a:ext uri="{FF2B5EF4-FFF2-40B4-BE49-F238E27FC236}">
                <a16:creationId xmlns:a16="http://schemas.microsoft.com/office/drawing/2014/main" id="{9226A38A-2ED7-B70B-1CB1-A0111E9FC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896261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D94C-BC33-4C70-A5E3-E20DFB08B09B}"/>
              </a:ext>
            </a:extLst>
          </p:cNvPr>
          <p:cNvSpPr>
            <a:spLocks noGrp="1"/>
          </p:cNvSpPr>
          <p:nvPr>
            <p:ph type="title"/>
          </p:nvPr>
        </p:nvSpPr>
        <p:spPr/>
        <p:txBody>
          <a:bodyPr>
            <a:normAutofit fontScale="90000"/>
          </a:bodyPr>
          <a:lstStyle/>
          <a:p>
            <a:r>
              <a:rPr lang="en-IN" dirty="0"/>
              <a:t>Website Pictures (Home page after reservation)</a:t>
            </a:r>
          </a:p>
        </p:txBody>
      </p:sp>
      <p:pic>
        <p:nvPicPr>
          <p:cNvPr id="7" name="Content Placeholder 6">
            <a:extLst>
              <a:ext uri="{FF2B5EF4-FFF2-40B4-BE49-F238E27FC236}">
                <a16:creationId xmlns:a16="http://schemas.microsoft.com/office/drawing/2014/main" id="{7E941E74-C963-9BEF-37EA-D2B90BE983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04018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6A75-EC92-26FD-A9B6-534D632A3BF9}"/>
              </a:ext>
            </a:extLst>
          </p:cNvPr>
          <p:cNvSpPr>
            <a:spLocks noGrp="1"/>
          </p:cNvSpPr>
          <p:nvPr>
            <p:ph type="title"/>
          </p:nvPr>
        </p:nvSpPr>
        <p:spPr/>
        <p:txBody>
          <a:bodyPr>
            <a:normAutofit fontScale="90000"/>
          </a:bodyPr>
          <a:lstStyle/>
          <a:p>
            <a:r>
              <a:rPr lang="en-IN" dirty="0"/>
              <a:t>Website Pictures (Reservation Details)</a:t>
            </a:r>
          </a:p>
        </p:txBody>
      </p:sp>
      <p:pic>
        <p:nvPicPr>
          <p:cNvPr id="11" name="Content Placeholder 10">
            <a:extLst>
              <a:ext uri="{FF2B5EF4-FFF2-40B4-BE49-F238E27FC236}">
                <a16:creationId xmlns:a16="http://schemas.microsoft.com/office/drawing/2014/main" id="{77956BFD-1AC1-0517-1211-5A278E249C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194268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8A2D-7FA0-02B4-6D50-72AC49E03A63}"/>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7" name="Content Placeholder 6">
            <a:extLst>
              <a:ext uri="{FF2B5EF4-FFF2-40B4-BE49-F238E27FC236}">
                <a16:creationId xmlns:a16="http://schemas.microsoft.com/office/drawing/2014/main" id="{97D231C4-63EC-1303-E7DB-96BE11F34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060913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B5F9-E16F-9295-C155-25A3006E5AFC}"/>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11" name="Content Placeholder 10">
            <a:extLst>
              <a:ext uri="{FF2B5EF4-FFF2-40B4-BE49-F238E27FC236}">
                <a16:creationId xmlns:a16="http://schemas.microsoft.com/office/drawing/2014/main" id="{A57E4694-E46B-D392-4585-98F298AF9B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172481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F4BA-063A-E798-28D0-6644F0EC1CE6}"/>
              </a:ext>
            </a:extLst>
          </p:cNvPr>
          <p:cNvSpPr>
            <a:spLocks noGrp="1"/>
          </p:cNvSpPr>
          <p:nvPr>
            <p:ph type="title"/>
          </p:nvPr>
        </p:nvSpPr>
        <p:spPr/>
        <p:txBody>
          <a:bodyPr>
            <a:normAutofit fontScale="90000"/>
          </a:bodyPr>
          <a:lstStyle/>
          <a:p>
            <a:r>
              <a:rPr lang="en-IN" dirty="0"/>
              <a:t>Website Pictures (User uses this ID to book another ticket)</a:t>
            </a:r>
          </a:p>
        </p:txBody>
      </p:sp>
      <p:pic>
        <p:nvPicPr>
          <p:cNvPr id="11" name="Content Placeholder 10">
            <a:extLst>
              <a:ext uri="{FF2B5EF4-FFF2-40B4-BE49-F238E27FC236}">
                <a16:creationId xmlns:a16="http://schemas.microsoft.com/office/drawing/2014/main" id="{FEF8B089-514D-74A1-8A42-2481DEF3A4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975312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B04C-331D-70CE-0F41-5E5A97AA8721}"/>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B3D5FF66-68BE-A798-A4FC-A2CC32FF1845}"/>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Convenience: Online movie ticket booking provides a convenient way for people to buy movie tickets from the comfort of their own homes or on the go, without having to wait in long queues at the box office.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Time-saving: Online ticket booking saves time as customers can book their tickets in advance and avoid the last-minute rush.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Availability: Online movie ticket booking ensures that customers have access to all available seats in the theater, giving them the freedom to choose the best seats as per their preference.</a:t>
            </a:r>
          </a:p>
          <a:p>
            <a:endParaRPr lang="en-US" dirty="0"/>
          </a:p>
        </p:txBody>
      </p:sp>
    </p:spTree>
    <p:extLst>
      <p:ext uri="{BB962C8B-B14F-4D97-AF65-F5344CB8AC3E}">
        <p14:creationId xmlns:p14="http://schemas.microsoft.com/office/powerpoint/2010/main" val="3274057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10AE-4960-B01E-8060-F162D0D0EFFA}"/>
              </a:ext>
            </a:extLst>
          </p:cNvPr>
          <p:cNvSpPr>
            <a:spLocks noGrp="1"/>
          </p:cNvSpPr>
          <p:nvPr>
            <p:ph type="title"/>
          </p:nvPr>
        </p:nvSpPr>
        <p:spPr/>
        <p:txBody>
          <a:bodyPr>
            <a:normAutofit fontScale="90000"/>
          </a:bodyPr>
          <a:lstStyle/>
          <a:p>
            <a:r>
              <a:rPr lang="en-IN" dirty="0"/>
              <a:t>Website Pictures (Booking Cancellation)</a:t>
            </a:r>
          </a:p>
        </p:txBody>
      </p:sp>
      <p:pic>
        <p:nvPicPr>
          <p:cNvPr id="7" name="Content Placeholder 6">
            <a:extLst>
              <a:ext uri="{FF2B5EF4-FFF2-40B4-BE49-F238E27FC236}">
                <a16:creationId xmlns:a16="http://schemas.microsoft.com/office/drawing/2014/main" id="{B56778A3-8305-513E-6310-3B203E234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932862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E9EF-5486-274D-7106-9F8E867B969C}"/>
              </a:ext>
            </a:extLst>
          </p:cNvPr>
          <p:cNvSpPr>
            <a:spLocks noGrp="1"/>
          </p:cNvSpPr>
          <p:nvPr>
            <p:ph type="title"/>
          </p:nvPr>
        </p:nvSpPr>
        <p:spPr/>
        <p:txBody>
          <a:bodyPr>
            <a:normAutofit fontScale="90000"/>
          </a:bodyPr>
          <a:lstStyle/>
          <a:p>
            <a:r>
              <a:rPr lang="en-IN" dirty="0"/>
              <a:t>Website Pictures (Home page after cancellation)</a:t>
            </a:r>
          </a:p>
        </p:txBody>
      </p:sp>
      <p:pic>
        <p:nvPicPr>
          <p:cNvPr id="11" name="Content Placeholder 10">
            <a:extLst>
              <a:ext uri="{FF2B5EF4-FFF2-40B4-BE49-F238E27FC236}">
                <a16:creationId xmlns:a16="http://schemas.microsoft.com/office/drawing/2014/main" id="{F9E6BF41-00E3-7905-01B7-50A3F745B8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311301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CBF1-3852-0DE8-C4CD-EEA5BDFBA656}"/>
              </a:ext>
            </a:extLst>
          </p:cNvPr>
          <p:cNvSpPr>
            <a:spLocks noGrp="1"/>
          </p:cNvSpPr>
          <p:nvPr>
            <p:ph type="title"/>
          </p:nvPr>
        </p:nvSpPr>
        <p:spPr/>
        <p:txBody>
          <a:bodyPr>
            <a:normAutofit/>
          </a:bodyPr>
          <a:lstStyle/>
          <a:p>
            <a:r>
              <a:rPr lang="en-IN" dirty="0"/>
              <a:t>Future Implementations</a:t>
            </a:r>
          </a:p>
        </p:txBody>
      </p:sp>
      <p:sp>
        <p:nvSpPr>
          <p:cNvPr id="3" name="Content Placeholder 2">
            <a:extLst>
              <a:ext uri="{FF2B5EF4-FFF2-40B4-BE49-F238E27FC236}">
                <a16:creationId xmlns:a16="http://schemas.microsoft.com/office/drawing/2014/main" id="{879EBF35-959D-02B9-ACEE-8820420F0C80}"/>
              </a:ext>
            </a:extLst>
          </p:cNvPr>
          <p:cNvSpPr>
            <a:spLocks noGrp="1"/>
          </p:cNvSpPr>
          <p:nvPr>
            <p:ph idx="1"/>
          </p:nvPr>
        </p:nvSpPr>
        <p:spPr/>
        <p:txBody>
          <a:bodyPr>
            <a:normAutofit/>
          </a:bodyPr>
          <a:lstStyle/>
          <a:p>
            <a:r>
              <a:rPr lang="en-IN" dirty="0"/>
              <a:t>Future Implementations:</a:t>
            </a:r>
          </a:p>
          <a:p>
            <a:pPr marL="342900" indent="-342900">
              <a:buFont typeface="Arial" panose="020B0604020202020204" pitchFamily="34" charset="0"/>
              <a:buChar char="•"/>
            </a:pPr>
            <a:r>
              <a:rPr lang="en-IN" dirty="0"/>
              <a:t>Payment Interface would be added for booking each movie ticket.</a:t>
            </a:r>
          </a:p>
          <a:p>
            <a:endParaRPr lang="en-IN" dirty="0"/>
          </a:p>
          <a:p>
            <a:endParaRPr lang="en-IN" dirty="0"/>
          </a:p>
          <a:p>
            <a:endParaRPr lang="en-IN" dirty="0"/>
          </a:p>
        </p:txBody>
      </p:sp>
    </p:spTree>
    <p:extLst>
      <p:ext uri="{BB962C8B-B14F-4D97-AF65-F5344CB8AC3E}">
        <p14:creationId xmlns:p14="http://schemas.microsoft.com/office/powerpoint/2010/main" val="2393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51E8-DE1D-5A45-2390-14A9B373ADFA}"/>
              </a:ext>
            </a:extLst>
          </p:cNvPr>
          <p:cNvSpPr>
            <a:spLocks noGrp="1"/>
          </p:cNvSpPr>
          <p:nvPr>
            <p:ph type="title"/>
          </p:nvPr>
        </p:nvSpPr>
        <p:spPr/>
        <p:txBody>
          <a:bodyPr/>
          <a:lstStyle/>
          <a:p>
            <a:r>
              <a:rPr lang="en-IN" dirty="0"/>
              <a:t>Technology Stack</a:t>
            </a:r>
          </a:p>
        </p:txBody>
      </p:sp>
      <p:graphicFrame>
        <p:nvGraphicFramePr>
          <p:cNvPr id="4" name="Table 4">
            <a:extLst>
              <a:ext uri="{FF2B5EF4-FFF2-40B4-BE49-F238E27FC236}">
                <a16:creationId xmlns:a16="http://schemas.microsoft.com/office/drawing/2014/main" id="{C7A83EB0-82CA-B67D-17AA-40D7B43CC1D8}"/>
              </a:ext>
            </a:extLst>
          </p:cNvPr>
          <p:cNvGraphicFramePr>
            <a:graphicFrameLocks noGrp="1"/>
          </p:cNvGraphicFramePr>
          <p:nvPr>
            <p:ph idx="1"/>
            <p:extLst>
              <p:ext uri="{D42A27DB-BD31-4B8C-83A1-F6EECF244321}">
                <p14:modId xmlns:p14="http://schemas.microsoft.com/office/powerpoint/2010/main" val="2295430517"/>
              </p:ext>
            </p:extLst>
          </p:nvPr>
        </p:nvGraphicFramePr>
        <p:xfrm>
          <a:off x="2287360" y="2757884"/>
          <a:ext cx="7617280" cy="2685936"/>
        </p:xfrm>
        <a:graphic>
          <a:graphicData uri="http://schemas.openxmlformats.org/drawingml/2006/table">
            <a:tbl>
              <a:tblPr bandRow="1">
                <a:tableStyleId>{5C22544A-7EE6-4342-B048-85BDC9FD1C3A}</a:tableStyleId>
              </a:tblPr>
              <a:tblGrid>
                <a:gridCol w="3808640">
                  <a:extLst>
                    <a:ext uri="{9D8B030D-6E8A-4147-A177-3AD203B41FA5}">
                      <a16:colId xmlns:a16="http://schemas.microsoft.com/office/drawing/2014/main" val="3497554078"/>
                    </a:ext>
                  </a:extLst>
                </a:gridCol>
                <a:gridCol w="3808640">
                  <a:extLst>
                    <a:ext uri="{9D8B030D-6E8A-4147-A177-3AD203B41FA5}">
                      <a16:colId xmlns:a16="http://schemas.microsoft.com/office/drawing/2014/main" val="1169515086"/>
                    </a:ext>
                  </a:extLst>
                </a:gridCol>
              </a:tblGrid>
              <a:tr h="447656">
                <a:tc>
                  <a:txBody>
                    <a:bodyPr/>
                    <a:lstStyle/>
                    <a:p>
                      <a:r>
                        <a:rPr lang="en-IN" dirty="0"/>
                        <a:t>Frontend</a:t>
                      </a:r>
                    </a:p>
                  </a:txBody>
                  <a:tcPr/>
                </a:tc>
                <a:tc>
                  <a:txBody>
                    <a:bodyPr/>
                    <a:lstStyle/>
                    <a:p>
                      <a:r>
                        <a:rPr lang="en-IN" dirty="0" err="1"/>
                        <a:t>Reactjs</a:t>
                      </a:r>
                      <a:endParaRPr lang="en-IN" dirty="0"/>
                    </a:p>
                  </a:txBody>
                  <a:tcPr/>
                </a:tc>
                <a:extLst>
                  <a:ext uri="{0D108BD9-81ED-4DB2-BD59-A6C34878D82A}">
                    <a16:rowId xmlns:a16="http://schemas.microsoft.com/office/drawing/2014/main" val="428210010"/>
                  </a:ext>
                </a:extLst>
              </a:tr>
              <a:tr h="447656">
                <a:tc>
                  <a:txBody>
                    <a:bodyPr/>
                    <a:lstStyle/>
                    <a:p>
                      <a:r>
                        <a:rPr lang="en-IN" dirty="0"/>
                        <a:t>Backend</a:t>
                      </a:r>
                    </a:p>
                  </a:txBody>
                  <a:tcPr/>
                </a:tc>
                <a:tc>
                  <a:txBody>
                    <a:bodyPr/>
                    <a:lstStyle/>
                    <a:p>
                      <a:r>
                        <a:rPr lang="en-IN" dirty="0"/>
                        <a:t>Spring Boot</a:t>
                      </a:r>
                    </a:p>
                  </a:txBody>
                  <a:tcPr/>
                </a:tc>
                <a:extLst>
                  <a:ext uri="{0D108BD9-81ED-4DB2-BD59-A6C34878D82A}">
                    <a16:rowId xmlns:a16="http://schemas.microsoft.com/office/drawing/2014/main" val="1947969101"/>
                  </a:ext>
                </a:extLst>
              </a:tr>
              <a:tr h="447656">
                <a:tc>
                  <a:txBody>
                    <a:bodyPr/>
                    <a:lstStyle/>
                    <a:p>
                      <a:r>
                        <a:rPr lang="en-IN" dirty="0"/>
                        <a:t>Database</a:t>
                      </a:r>
                    </a:p>
                  </a:txBody>
                  <a:tcPr/>
                </a:tc>
                <a:tc>
                  <a:txBody>
                    <a:bodyPr/>
                    <a:lstStyle/>
                    <a:p>
                      <a:r>
                        <a:rPr lang="en-IN" dirty="0"/>
                        <a:t>MySQL</a:t>
                      </a:r>
                    </a:p>
                  </a:txBody>
                  <a:tcPr/>
                </a:tc>
                <a:extLst>
                  <a:ext uri="{0D108BD9-81ED-4DB2-BD59-A6C34878D82A}">
                    <a16:rowId xmlns:a16="http://schemas.microsoft.com/office/drawing/2014/main" val="3166809338"/>
                  </a:ext>
                </a:extLst>
              </a:tr>
              <a:tr h="447656">
                <a:tc>
                  <a:txBody>
                    <a:bodyPr/>
                    <a:lstStyle/>
                    <a:p>
                      <a:r>
                        <a:rPr lang="en-IN" dirty="0"/>
                        <a:t>ORM</a:t>
                      </a:r>
                    </a:p>
                  </a:txBody>
                  <a:tcPr/>
                </a:tc>
                <a:tc>
                  <a:txBody>
                    <a:bodyPr/>
                    <a:lstStyle/>
                    <a:p>
                      <a:r>
                        <a:rPr lang="en-IN" dirty="0"/>
                        <a:t>JPA(Hibernate)</a:t>
                      </a:r>
                    </a:p>
                  </a:txBody>
                  <a:tcPr/>
                </a:tc>
                <a:extLst>
                  <a:ext uri="{0D108BD9-81ED-4DB2-BD59-A6C34878D82A}">
                    <a16:rowId xmlns:a16="http://schemas.microsoft.com/office/drawing/2014/main" val="613514355"/>
                  </a:ext>
                </a:extLst>
              </a:tr>
              <a:tr h="447656">
                <a:tc>
                  <a:txBody>
                    <a:bodyPr/>
                    <a:lstStyle/>
                    <a:p>
                      <a:r>
                        <a:rPr lang="en-IN" dirty="0"/>
                        <a:t>Testing</a:t>
                      </a:r>
                    </a:p>
                  </a:txBody>
                  <a:tcPr/>
                </a:tc>
                <a:tc>
                  <a:txBody>
                    <a:bodyPr/>
                    <a:lstStyle/>
                    <a:p>
                      <a:r>
                        <a:rPr lang="en-IN" dirty="0"/>
                        <a:t>Junit and Mockito</a:t>
                      </a:r>
                    </a:p>
                  </a:txBody>
                  <a:tcPr/>
                </a:tc>
                <a:extLst>
                  <a:ext uri="{0D108BD9-81ED-4DB2-BD59-A6C34878D82A}">
                    <a16:rowId xmlns:a16="http://schemas.microsoft.com/office/drawing/2014/main" val="3562537959"/>
                  </a:ext>
                </a:extLst>
              </a:tr>
              <a:tr h="447656">
                <a:tc>
                  <a:txBody>
                    <a:bodyPr/>
                    <a:lstStyle/>
                    <a:p>
                      <a:r>
                        <a:rPr lang="en-IN" dirty="0"/>
                        <a:t>Code Coverage</a:t>
                      </a:r>
                    </a:p>
                  </a:txBody>
                  <a:tcPr/>
                </a:tc>
                <a:tc>
                  <a:txBody>
                    <a:bodyPr/>
                    <a:lstStyle/>
                    <a:p>
                      <a:r>
                        <a:rPr lang="en-IN" dirty="0" err="1"/>
                        <a:t>Eclemma</a:t>
                      </a:r>
                      <a:endParaRPr lang="en-IN" dirty="0"/>
                    </a:p>
                  </a:txBody>
                  <a:tcPr/>
                </a:tc>
                <a:extLst>
                  <a:ext uri="{0D108BD9-81ED-4DB2-BD59-A6C34878D82A}">
                    <a16:rowId xmlns:a16="http://schemas.microsoft.com/office/drawing/2014/main" val="2381273264"/>
                  </a:ext>
                </a:extLst>
              </a:tr>
            </a:tbl>
          </a:graphicData>
        </a:graphic>
      </p:graphicFrame>
      <p:pic>
        <p:nvPicPr>
          <p:cNvPr id="1026" name="Picture 2" descr="Your custom development solution with React JS| Ubidreams">
            <a:extLst>
              <a:ext uri="{FF2B5EF4-FFF2-40B4-BE49-F238E27FC236}">
                <a16:creationId xmlns:a16="http://schemas.microsoft.com/office/drawing/2014/main" id="{38481099-4D30-9795-9DAC-BC5A0F67E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50" y="2956491"/>
            <a:ext cx="1741035" cy="1143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Tutorial">
            <a:extLst>
              <a:ext uri="{FF2B5EF4-FFF2-40B4-BE49-F238E27FC236}">
                <a16:creationId xmlns:a16="http://schemas.microsoft.com/office/drawing/2014/main" id="{C11DED84-6ECA-8D8E-0853-7E134DC7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5014" y="5443820"/>
            <a:ext cx="2448606" cy="12874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bernate (@Hibernate) / Twitter">
            <a:extLst>
              <a:ext uri="{FF2B5EF4-FFF2-40B4-BE49-F238E27FC236}">
                <a16:creationId xmlns:a16="http://schemas.microsoft.com/office/drawing/2014/main" id="{6F0F4179-5F3C-0743-7BB9-0227E8CB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59" y="2757884"/>
            <a:ext cx="1773691" cy="17736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mockito/mockito: Most popular Mocking framework for unit tests  written in Java">
            <a:extLst>
              <a:ext uri="{FF2B5EF4-FFF2-40B4-BE49-F238E27FC236}">
                <a16:creationId xmlns:a16="http://schemas.microsoft.com/office/drawing/2014/main" id="{1A91D86C-ABD4-B0E6-6957-543B20CCE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30" y="5536914"/>
            <a:ext cx="2448606" cy="122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8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B8AF5-2C01-D483-6CA1-AEE6585B9CE8}"/>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Entity-Relationship Diagram</a:t>
            </a:r>
          </a:p>
        </p:txBody>
      </p:sp>
      <p:grpSp>
        <p:nvGrpSpPr>
          <p:cNvPr id="43" name="Group 42">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44" name="Rectangle 43">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C678DBFF-7CD2-06DE-A845-86AB1BC4D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981" y="165522"/>
            <a:ext cx="5255197" cy="6526955"/>
          </a:xfrm>
          <a:prstGeom prst="rect">
            <a:avLst/>
          </a:prstGeom>
        </p:spPr>
      </p:pic>
    </p:spTree>
    <p:extLst>
      <p:ext uri="{BB962C8B-B14F-4D97-AF65-F5344CB8AC3E}">
        <p14:creationId xmlns:p14="http://schemas.microsoft.com/office/powerpoint/2010/main" val="7119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4590-0C4A-3300-2CBC-7B1A5413495D}"/>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Class Diagram</a:t>
            </a:r>
          </a:p>
        </p:txBody>
      </p:sp>
      <p:grpSp>
        <p:nvGrpSpPr>
          <p:cNvPr id="16" name="Group 15">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17" name="Rectangle 16">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C13851E4-304D-06B1-964C-FBAE69F57C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456" y="364907"/>
            <a:ext cx="7583572" cy="6128185"/>
          </a:xfrm>
        </p:spPr>
      </p:pic>
    </p:spTree>
    <p:extLst>
      <p:ext uri="{BB962C8B-B14F-4D97-AF65-F5344CB8AC3E}">
        <p14:creationId xmlns:p14="http://schemas.microsoft.com/office/powerpoint/2010/main" val="11012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C73CB-8989-1975-BE77-E7E31554F452}"/>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Use-Case Diagram</a:t>
            </a:r>
          </a:p>
        </p:txBody>
      </p:sp>
      <p:grpSp>
        <p:nvGrpSpPr>
          <p:cNvPr id="29" name="Group 28">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30" name="Rectangle 29">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A16BE3F5-3A77-7FDA-1876-0BE73FD38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1550" y="123276"/>
            <a:ext cx="6582372" cy="6053687"/>
          </a:xfrm>
        </p:spPr>
      </p:pic>
    </p:spTree>
    <p:extLst>
      <p:ext uri="{BB962C8B-B14F-4D97-AF65-F5344CB8AC3E}">
        <p14:creationId xmlns:p14="http://schemas.microsoft.com/office/powerpoint/2010/main" val="193766192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754</TotalTime>
  <Words>600</Words>
  <Application>Microsoft Office PowerPoint</Application>
  <PresentationFormat>Widescreen</PresentationFormat>
  <Paragraphs>81</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Avenir Next LT Pro</vt:lpstr>
      <vt:lpstr>Bahnschrift</vt:lpstr>
      <vt:lpstr>Courier New</vt:lpstr>
      <vt:lpstr>MatrixVTI</vt:lpstr>
      <vt:lpstr>Project Title: Movie Ticket Booking System</vt:lpstr>
      <vt:lpstr>Problem Statement</vt:lpstr>
      <vt:lpstr>Objectives </vt:lpstr>
      <vt:lpstr>Features</vt:lpstr>
      <vt:lpstr>Future Implementations</vt:lpstr>
      <vt:lpstr>Technology Stack</vt:lpstr>
      <vt:lpstr>Entity-Relationship Diagram</vt:lpstr>
      <vt:lpstr>Class Diagram</vt:lpstr>
      <vt:lpstr>Use-Case Diagram</vt:lpstr>
      <vt:lpstr>Concurrent Bookings</vt:lpstr>
      <vt:lpstr>Concurrent Booking Code Segment(Service)</vt:lpstr>
      <vt:lpstr>Concurrent Booking Code Segment(Controller)</vt:lpstr>
      <vt:lpstr>User-service controller test</vt:lpstr>
      <vt:lpstr>User-service service test </vt:lpstr>
      <vt:lpstr>User-service code coverage</vt:lpstr>
      <vt:lpstr>Movie-service controller test</vt:lpstr>
      <vt:lpstr>Movie-service service test</vt:lpstr>
      <vt:lpstr>Movie-service code coverage</vt:lpstr>
      <vt:lpstr>Theatre-service controller test</vt:lpstr>
      <vt:lpstr>Theatre-service service test</vt:lpstr>
      <vt:lpstr>Theatre-service code coverage</vt:lpstr>
      <vt:lpstr>Loyalty-service controller test</vt:lpstr>
      <vt:lpstr>Loyalty-service service test</vt:lpstr>
      <vt:lpstr>Loyalty-service code coverage</vt:lpstr>
      <vt:lpstr>Website Pictures</vt:lpstr>
      <vt:lpstr>Website Pictures</vt:lpstr>
      <vt:lpstr>Website Pictures (Login)</vt:lpstr>
      <vt:lpstr>Website Pictures (Movies)</vt:lpstr>
      <vt:lpstr>Website Pictures (Movie More Details)</vt:lpstr>
      <vt:lpstr>Website Pictures (Select Theatre)</vt:lpstr>
      <vt:lpstr>Website Pictures (Age Verification for A Movies)</vt:lpstr>
      <vt:lpstr>Website Pictures (Calculates age with extracted Date of Birth)</vt:lpstr>
      <vt:lpstr>Website Pictures (Seat Details)</vt:lpstr>
      <vt:lpstr>Website Pictures (Seat Details)</vt:lpstr>
      <vt:lpstr>Website Pictures (Home page after reservation)</vt:lpstr>
      <vt:lpstr>Website Pictures (Reservation Details)</vt:lpstr>
      <vt:lpstr>Website Pictures (User needs to sign in separately to book another ticket)</vt:lpstr>
      <vt:lpstr>Website Pictures (User needs to sign in separately to book another ticket)</vt:lpstr>
      <vt:lpstr>Website Pictures (User uses this ID to book another ticket)</vt:lpstr>
      <vt:lpstr>Website Pictures (Booking Cancellation)</vt:lpstr>
      <vt:lpstr>Website Pictures (Home page after cancellation)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FSD Project Online Movie Ticket Booking Platform</dc:title>
  <dc:creator>Hariharan D</dc:creator>
  <cp:lastModifiedBy>Hariharan D</cp:lastModifiedBy>
  <cp:revision>84</cp:revision>
  <dcterms:created xsi:type="dcterms:W3CDTF">2023-04-11T11:08:22Z</dcterms:created>
  <dcterms:modified xsi:type="dcterms:W3CDTF">2023-06-05T13:25:09Z</dcterms:modified>
</cp:coreProperties>
</file>